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Bold" charset="1" panose="00000800000000000000"/>
      <p:regular r:id="rId25"/>
    </p:embeddedFont>
    <p:embeddedFont>
      <p:font typeface="Lato" charset="1" panose="020F0502020204030203"/>
      <p:regular r:id="rId26"/>
    </p:embeddedFont>
    <p:embeddedFont>
      <p:font typeface="Lato Bold" charset="1" panose="020F0502020204030203"/>
      <p:regular r:id="rId27"/>
    </p:embeddedFont>
    <p:embeddedFont>
      <p:font typeface="TT Octosquares Compressed" charset="1" panose="02010001040000080307"/>
      <p:regular r:id="rId28"/>
    </p:embeddedFont>
    <p:embeddedFont>
      <p:font typeface="Open Sans Bold" charset="1" panose="00000000000000000000"/>
      <p:regular r:id="rId29"/>
    </p:embeddedFont>
    <p:embeddedFont>
      <p:font typeface="Open Sans" charset="1" panose="00000000000000000000"/>
      <p:regular r:id="rId30"/>
    </p:embeddedFont>
    <p:embeddedFont>
      <p:font typeface="Lato Italics" charset="1" panose="020F0502020204030203"/>
      <p:regular r:id="rId31"/>
    </p:embeddedFont>
    <p:embeddedFont>
      <p:font typeface="Big Shoulders Display Bold" charset="1" panose="00000000000000000000"/>
      <p:regular r:id="rId32"/>
    </p:embeddedFont>
    <p:embeddedFont>
      <p:font typeface="Poppins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2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2.pn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9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2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https://www.meity.gov.in/writereaddata/files/National_BCT_Strategy.pdf" TargetMode="External" Type="http://schemas.openxmlformats.org/officeDocument/2006/relationships/hyperlink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2346888"/>
            <a:ext cx="16330635" cy="429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10"/>
              </a:lnSpc>
            </a:pPr>
            <a:r>
              <a:rPr lang="en-US" sz="1000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FREELINKED: REVOLUTIONIZING THE FREELANCE ECONOMY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86588" y="8000573"/>
            <a:ext cx="1169433" cy="1053543"/>
          </a:xfrm>
          <a:custGeom>
            <a:avLst/>
            <a:gdLst/>
            <a:ahLst/>
            <a:cxnLst/>
            <a:rect r="r" b="b" t="t" l="l"/>
            <a:pathLst>
              <a:path h="1053543" w="1169433">
                <a:moveTo>
                  <a:pt x="0" y="0"/>
                </a:moveTo>
                <a:lnTo>
                  <a:pt x="1169433" y="0"/>
                </a:lnTo>
                <a:lnTo>
                  <a:pt x="1169433" y="1053543"/>
                </a:lnTo>
                <a:lnTo>
                  <a:pt x="0" y="1053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6669" y="882426"/>
            <a:ext cx="800172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 Blockchain-Based Freelancers' Platform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4294" y="8626761"/>
            <a:ext cx="836890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Indian Institute of Information Technology, Lucknow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44294" y="8036177"/>
            <a:ext cx="481342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Instructor: </a:t>
            </a: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Dr. Vinaya Sitharamanaya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8665" y="6284446"/>
            <a:ext cx="8024683" cy="146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GROUP 05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9023" cy="179523"/>
            </a:xfrm>
            <a:custGeom>
              <a:avLst/>
              <a:gdLst/>
              <a:ahLst/>
              <a:cxnLst/>
              <a:rect r="r" b="b" t="t" l="l"/>
              <a:pathLst>
                <a:path h="179523" w="22990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4588" y="926782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588" y="4010041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74588" y="750556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361880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798106" y="86963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Blockchain Technology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8106" y="1631944"/>
            <a:ext cx="746119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Solana for decentralization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59170"/>
            <a:ext cx="58531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TECH STACK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106" y="3995893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Decentralized Storage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8106" y="4755988"/>
            <a:ext cx="746119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IPFS/Filecoin for data security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8106" y="7491412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Governance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8106" y="8251507"/>
            <a:ext cx="746119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DAOs for platform decisions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8106" y="2433871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Smart Contracts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98106" y="3193966"/>
            <a:ext cx="746119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Automates payments and dispute resolution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98106" y="5743653"/>
            <a:ext cx="51996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AI Matching Algorithms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98106" y="6503748"/>
            <a:ext cx="746119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Skill-based freelancer-client matchmaking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574588" y="2448019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74588" y="5757800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091968" y="-1340368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32795"/>
            <a:ext cx="16230600" cy="1024635"/>
            <a:chOff x="0" y="0"/>
            <a:chExt cx="4274726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69863"/>
            </a:xfrm>
            <a:custGeom>
              <a:avLst/>
              <a:gdLst/>
              <a:ahLst/>
              <a:cxnLst/>
              <a:rect r="r" b="b" t="t" l="l"/>
              <a:pathLst>
                <a:path h="269863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241243"/>
                  </a:lnTo>
                  <a:cubicBezTo>
                    <a:pt x="4274726" y="257049"/>
                    <a:pt x="4261912" y="269863"/>
                    <a:pt x="4246106" y="269863"/>
                  </a:cubicBezTo>
                  <a:lnTo>
                    <a:pt x="28620" y="269863"/>
                  </a:lnTo>
                  <a:cubicBezTo>
                    <a:pt x="12813" y="269863"/>
                    <a:pt x="0" y="257049"/>
                    <a:pt x="0" y="241243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151214"/>
            <a:ext cx="8010208" cy="6297125"/>
            <a:chOff x="0" y="0"/>
            <a:chExt cx="2109684" cy="16585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49092" y="2151214"/>
            <a:ext cx="8010208" cy="6297125"/>
            <a:chOff x="0" y="0"/>
            <a:chExt cx="2109684" cy="165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554836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04564" y="1147297"/>
            <a:ext cx="666795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EXPLAINED:-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9596" y="2368570"/>
            <a:ext cx="6974848" cy="5605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1"/>
              </a:lnSpc>
            </a:pPr>
            <a:r>
              <a:rPr lang="en-US" sz="17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Blockchain Technology</a:t>
            </a:r>
          </a:p>
          <a:p>
            <a:pPr algn="l" marL="367214" indent="-183607" lvl="1">
              <a:lnSpc>
                <a:spcPts val="2381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Ensures decentralization, transparency, and security by eliminating intermediaries.</a:t>
            </a:r>
          </a:p>
          <a:p>
            <a:pPr algn="l" marL="367214" indent="-183607" lvl="1">
              <a:lnSpc>
                <a:spcPts val="2381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Public blockchains like Ethereum or Solana handle transactions and agreements.</a:t>
            </a:r>
          </a:p>
          <a:p>
            <a:pPr algn="l">
              <a:lnSpc>
                <a:spcPts val="2381"/>
              </a:lnSpc>
            </a:pPr>
            <a:r>
              <a:rPr lang="en-US" sz="17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Smart Contracts</a:t>
            </a:r>
          </a:p>
          <a:p>
            <a:pPr algn="l" marL="367214" indent="-183607" lvl="1">
              <a:lnSpc>
                <a:spcPts val="2381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Automates agreements and escrow payments.</a:t>
            </a:r>
          </a:p>
          <a:p>
            <a:pPr algn="l" marL="367214" indent="-183607" lvl="1">
              <a:lnSpc>
                <a:spcPts val="2381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Enables milestone-based payments and transparent dispute resolution.</a:t>
            </a:r>
          </a:p>
          <a:p>
            <a:pPr algn="l">
              <a:lnSpc>
                <a:spcPts val="2381"/>
              </a:lnSpc>
            </a:pPr>
            <a:r>
              <a:rPr lang="en-US" sz="17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Decentralized Storage</a:t>
            </a:r>
          </a:p>
          <a:p>
            <a:pPr algn="l" marL="367214" indent="-183607" lvl="1">
              <a:lnSpc>
                <a:spcPts val="2381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Uses IPFS/Filecoin for secure storage of profiles, portfolios, and project data.</a:t>
            </a:r>
          </a:p>
          <a:p>
            <a:pPr algn="l" marL="367214" indent="-183607" lvl="1">
              <a:lnSpc>
                <a:spcPts val="2381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Ensures tamper-proof, immutable records for trust and transparency.</a:t>
            </a:r>
          </a:p>
          <a:p>
            <a:pPr algn="l">
              <a:lnSpc>
                <a:spcPts val="2381"/>
              </a:lnSpc>
            </a:pPr>
            <a:r>
              <a:rPr lang="en-US" sz="17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AI-Powered Matching Algorithms</a:t>
            </a:r>
          </a:p>
          <a:p>
            <a:pPr algn="l" marL="367214" indent="-183607" lvl="1">
              <a:lnSpc>
                <a:spcPts val="2381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Matches freelancers with projects based on skills, experience, and client needs.</a:t>
            </a:r>
          </a:p>
          <a:p>
            <a:pPr algn="l" marL="367214" indent="-183607" lvl="1">
              <a:lnSpc>
                <a:spcPts val="2381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Leverages machine learning and natural language processing for precision.</a:t>
            </a:r>
          </a:p>
          <a:p>
            <a:pPr algn="l">
              <a:lnSpc>
                <a:spcPts val="2381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724956" y="2611295"/>
            <a:ext cx="6212765" cy="547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0"/>
              </a:lnSpc>
            </a:pPr>
            <a:r>
              <a:rPr lang="en-US" sz="1936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Governance through DAOs</a:t>
            </a:r>
          </a:p>
          <a:p>
            <a:pPr algn="l" marL="418069" indent="-209035" lvl="1">
              <a:lnSpc>
                <a:spcPts val="2710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Decentralized Autonomous Organizations empower users to vote on platform policies.</a:t>
            </a:r>
          </a:p>
          <a:p>
            <a:pPr algn="l" marL="418069" indent="-209035" lvl="1">
              <a:lnSpc>
                <a:spcPts val="2710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Enables a community-driven approach to decision-making.</a:t>
            </a:r>
          </a:p>
          <a:p>
            <a:pPr algn="l">
              <a:lnSpc>
                <a:spcPts val="2710"/>
              </a:lnSpc>
            </a:pPr>
            <a:r>
              <a:rPr lang="en-US" sz="1936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Payment Processing</a:t>
            </a:r>
          </a:p>
          <a:p>
            <a:pPr algn="l" marL="418069" indent="-209035" lvl="1">
              <a:lnSpc>
                <a:spcPts val="2710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Supports cryptocurrencies and stablecoins for instant, borderless payments.</a:t>
            </a:r>
          </a:p>
          <a:p>
            <a:pPr algn="l" marL="418069" indent="-209035" lvl="1">
              <a:lnSpc>
                <a:spcPts val="2710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Reduces transaction costs and ensures secure, reliable transfers.</a:t>
            </a:r>
          </a:p>
          <a:p>
            <a:pPr algn="l">
              <a:lnSpc>
                <a:spcPts val="2710"/>
              </a:lnSpc>
            </a:pPr>
            <a:r>
              <a:rPr lang="en-US" sz="1936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Scalability with Layer-2 Solutions</a:t>
            </a:r>
          </a:p>
          <a:p>
            <a:pPr algn="l" marL="418069" indent="-209035" lvl="1">
              <a:lnSpc>
                <a:spcPts val="2710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Optimistic Rollups or zkRollups reduce fees and improve transaction speed.</a:t>
            </a:r>
          </a:p>
          <a:p>
            <a:pPr algn="l" marL="418069" indent="-209035" lvl="1">
              <a:lnSpc>
                <a:spcPts val="2710"/>
              </a:lnSpc>
              <a:buFont typeface="Arial"/>
              <a:buChar char="•"/>
            </a:pPr>
            <a:r>
              <a:rPr lang="en-US" sz="193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Enhances the platform’s capacity to handle high traffic volumes.</a:t>
            </a:r>
          </a:p>
          <a:p>
            <a:pPr algn="l">
              <a:lnSpc>
                <a:spcPts val="27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338862">
            <a:off x="3281697" y="3081927"/>
            <a:ext cx="929839" cy="929839"/>
          </a:xfrm>
          <a:custGeom>
            <a:avLst/>
            <a:gdLst/>
            <a:ahLst/>
            <a:cxnLst/>
            <a:rect r="r" b="b" t="t" l="l"/>
            <a:pathLst>
              <a:path h="929839" w="929839">
                <a:moveTo>
                  <a:pt x="0" y="0"/>
                </a:moveTo>
                <a:lnTo>
                  <a:pt x="929839" y="0"/>
                </a:lnTo>
                <a:lnTo>
                  <a:pt x="929839" y="929839"/>
                </a:lnTo>
                <a:lnTo>
                  <a:pt x="0" y="929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53489" y="3622945"/>
            <a:ext cx="8781542" cy="685205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54658" y="5336495"/>
            <a:ext cx="5481452" cy="3386856"/>
            <a:chOff x="0" y="0"/>
            <a:chExt cx="1443675" cy="8920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43675" cy="892011"/>
            </a:xfrm>
            <a:custGeom>
              <a:avLst/>
              <a:gdLst/>
              <a:ahLst/>
              <a:cxnLst/>
              <a:rect r="r" b="b" t="t" l="l"/>
              <a:pathLst>
                <a:path h="892011" w="1443675">
                  <a:moveTo>
                    <a:pt x="72032" y="0"/>
                  </a:moveTo>
                  <a:lnTo>
                    <a:pt x="1371643" y="0"/>
                  </a:lnTo>
                  <a:cubicBezTo>
                    <a:pt x="1390747" y="0"/>
                    <a:pt x="1409069" y="7589"/>
                    <a:pt x="1422577" y="21098"/>
                  </a:cubicBezTo>
                  <a:cubicBezTo>
                    <a:pt x="1436086" y="34606"/>
                    <a:pt x="1443675" y="52928"/>
                    <a:pt x="1443675" y="72032"/>
                  </a:cubicBezTo>
                  <a:lnTo>
                    <a:pt x="1443675" y="819980"/>
                  </a:lnTo>
                  <a:cubicBezTo>
                    <a:pt x="1443675" y="859762"/>
                    <a:pt x="1411425" y="892011"/>
                    <a:pt x="1371643" y="892011"/>
                  </a:cubicBezTo>
                  <a:lnTo>
                    <a:pt x="72032" y="892011"/>
                  </a:lnTo>
                  <a:cubicBezTo>
                    <a:pt x="52928" y="892011"/>
                    <a:pt x="34606" y="884422"/>
                    <a:pt x="21098" y="870914"/>
                  </a:cubicBezTo>
                  <a:cubicBezTo>
                    <a:pt x="7589" y="857405"/>
                    <a:pt x="0" y="839084"/>
                    <a:pt x="0" y="819980"/>
                  </a:cubicBezTo>
                  <a:lnTo>
                    <a:pt x="0" y="72032"/>
                  </a:lnTo>
                  <a:cubicBezTo>
                    <a:pt x="0" y="32250"/>
                    <a:pt x="32250" y="0"/>
                    <a:pt x="72032" y="0"/>
                  </a:cubicBezTo>
                  <a:close/>
                </a:path>
              </a:pathLst>
            </a:custGeom>
            <a:solidFill>
              <a:srgbClr val="FFFFFF">
                <a:alpha val="588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443675" cy="939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92717" y="2164444"/>
            <a:ext cx="3907798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$3.39 billion (2024)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8681" y="322045"/>
            <a:ext cx="646705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SIZE OF MARKET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1457" y="4315374"/>
            <a:ext cx="4720750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9"/>
              </a:lnSpc>
              <a:spcBef>
                <a:spcPct val="0"/>
              </a:spcBef>
            </a:pPr>
            <a:r>
              <a:rPr lang="en-US" sz="3299" strike="noStrike" u="non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$4.92 billion  (2026)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1497" y="1523597"/>
            <a:ext cx="440066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2199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reelance platform revenue globally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021" y="9904730"/>
            <a:ext cx="299466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Source: Absolute Report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9039" y="6772767"/>
            <a:ext cx="5995155" cy="167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7"/>
              </a:lnSpc>
              <a:spcBef>
                <a:spcPct val="0"/>
              </a:spcBef>
            </a:pPr>
            <a:r>
              <a:rPr lang="en-US" sz="339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Almost half of workers worldwide are freelancers</a:t>
            </a:r>
          </a:p>
          <a:p>
            <a:pPr algn="ctr">
              <a:lnSpc>
                <a:spcPts val="3884"/>
              </a:lnSpc>
              <a:spcBef>
                <a:spcPct val="0"/>
              </a:spcBef>
            </a:pPr>
            <a:r>
              <a:rPr lang="en-US" sz="2774" i="true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(</a:t>
            </a:r>
            <a:r>
              <a:rPr lang="en-US" sz="2774" i="true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Worldbank)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9039" y="5353804"/>
            <a:ext cx="5995155" cy="149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9"/>
              </a:lnSpc>
              <a:spcBef>
                <a:spcPct val="0"/>
              </a:spcBef>
            </a:pPr>
            <a:r>
              <a:rPr lang="en-US" b="true" sz="8699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46.7 %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3866654" y="24522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8510" y="2173445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483700" y="2173445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9144000" y="8291393"/>
            <a:ext cx="445746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Businesses and Organizations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33186" y="909795"/>
            <a:ext cx="718958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u="sng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PRIMARY TARGET USER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34284" y="8291393"/>
            <a:ext cx="354651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Freelance Professionals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091968" y="-1340368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32795"/>
            <a:ext cx="8010208" cy="1024635"/>
            <a:chOff x="0" y="0"/>
            <a:chExt cx="2109684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9685" cy="269863"/>
            </a:xfrm>
            <a:custGeom>
              <a:avLst/>
              <a:gdLst/>
              <a:ahLst/>
              <a:cxnLst/>
              <a:rect r="r" b="b" t="t" l="l"/>
              <a:pathLst>
                <a:path h="269863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151214"/>
            <a:ext cx="8010208" cy="6297125"/>
            <a:chOff x="0" y="0"/>
            <a:chExt cx="2109684" cy="16585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34444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249092" y="932795"/>
            <a:ext cx="8010208" cy="1024635"/>
            <a:chOff x="0" y="0"/>
            <a:chExt cx="2109684" cy="2698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9685" cy="269863"/>
            </a:xfrm>
            <a:custGeom>
              <a:avLst/>
              <a:gdLst/>
              <a:ahLst/>
              <a:cxnLst/>
              <a:rect r="r" b="b" t="t" l="l"/>
              <a:pathLst>
                <a:path h="269863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49092" y="2151214"/>
            <a:ext cx="8010208" cy="6297125"/>
            <a:chOff x="0" y="0"/>
            <a:chExt cx="2109684" cy="16585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109684" cy="170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554836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608890" y="87037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8703795"/>
            <a:ext cx="15362208" cy="650410"/>
            <a:chOff x="0" y="0"/>
            <a:chExt cx="4046014" cy="1713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46014" cy="171301"/>
            </a:xfrm>
            <a:custGeom>
              <a:avLst/>
              <a:gdLst/>
              <a:ahLst/>
              <a:cxnLst/>
              <a:rect r="r" b="b" t="t" l="l"/>
              <a:pathLst>
                <a:path h="171301" w="4046014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04564" y="1147297"/>
            <a:ext cx="666795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COMPETITORS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4564" y="2582720"/>
            <a:ext cx="7058480" cy="541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5" indent="-334642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Upwork</a:t>
            </a:r>
          </a:p>
          <a:p>
            <a:pPr algn="l">
              <a:lnSpc>
                <a:spcPts val="4339"/>
              </a:lnSpc>
            </a:pPr>
          </a:p>
          <a:p>
            <a:pPr algn="l" marL="669285" indent="-334642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Fiverr</a:t>
            </a:r>
          </a:p>
          <a:p>
            <a:pPr algn="l">
              <a:lnSpc>
                <a:spcPts val="4339"/>
              </a:lnSpc>
            </a:pPr>
          </a:p>
          <a:p>
            <a:pPr algn="l" marL="669285" indent="-334642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Toptal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 entry barriers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 service fees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Centralized control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724956" y="1147297"/>
            <a:ext cx="666595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COMPETITIVE  ADVANTAGE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24956" y="2582720"/>
            <a:ext cx="7058480" cy="270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5" indent="-334642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Lower Fees</a:t>
            </a:r>
          </a:p>
          <a:p>
            <a:pPr algn="l" marL="669285" indent="-334642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Direct Client Relationships</a:t>
            </a:r>
          </a:p>
          <a:p>
            <a:pPr algn="l" marL="669285" indent="-334642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Transparent and Fair Dispute Resolution</a:t>
            </a:r>
          </a:p>
          <a:p>
            <a:pPr algn="l" marL="669285" indent="-334642" lvl="1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Global Reach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59596" y="8850121"/>
            <a:ext cx="357759" cy="357759"/>
          </a:xfrm>
          <a:custGeom>
            <a:avLst/>
            <a:gdLst/>
            <a:ahLst/>
            <a:cxnLst/>
            <a:rect r="r" b="b" t="t" l="l"/>
            <a:pathLst>
              <a:path h="357759" w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838090" y="8830563"/>
            <a:ext cx="352062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Ingoude Company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26837" y="3132575"/>
            <a:ext cx="4235898" cy="6209424"/>
            <a:chOff x="0" y="0"/>
            <a:chExt cx="656251" cy="9620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6251" cy="962002"/>
            </a:xfrm>
            <a:custGeom>
              <a:avLst/>
              <a:gdLst/>
              <a:ahLst/>
              <a:cxnLst/>
              <a:rect r="r" b="b" t="t" l="l"/>
              <a:pathLst>
                <a:path h="962002" w="656251">
                  <a:moveTo>
                    <a:pt x="42037" y="0"/>
                  </a:moveTo>
                  <a:lnTo>
                    <a:pt x="614215" y="0"/>
                  </a:lnTo>
                  <a:cubicBezTo>
                    <a:pt x="625363" y="0"/>
                    <a:pt x="636056" y="4429"/>
                    <a:pt x="643939" y="12312"/>
                  </a:cubicBezTo>
                  <a:cubicBezTo>
                    <a:pt x="651823" y="20196"/>
                    <a:pt x="656251" y="30888"/>
                    <a:pt x="656251" y="42037"/>
                  </a:cubicBezTo>
                  <a:lnTo>
                    <a:pt x="656251" y="919965"/>
                  </a:lnTo>
                  <a:cubicBezTo>
                    <a:pt x="656251" y="943182"/>
                    <a:pt x="637431" y="962002"/>
                    <a:pt x="614215" y="962002"/>
                  </a:cubicBezTo>
                  <a:lnTo>
                    <a:pt x="42037" y="962002"/>
                  </a:lnTo>
                  <a:cubicBezTo>
                    <a:pt x="30888" y="962002"/>
                    <a:pt x="20196" y="957573"/>
                    <a:pt x="12312" y="949690"/>
                  </a:cubicBezTo>
                  <a:cubicBezTo>
                    <a:pt x="4429" y="941807"/>
                    <a:pt x="0" y="931114"/>
                    <a:pt x="0" y="919965"/>
                  </a:cubicBezTo>
                  <a:lnTo>
                    <a:pt x="0" y="42037"/>
                  </a:lnTo>
                  <a:cubicBezTo>
                    <a:pt x="0" y="30888"/>
                    <a:pt x="4429" y="20196"/>
                    <a:pt x="12312" y="12312"/>
                  </a:cubicBezTo>
                  <a:cubicBezTo>
                    <a:pt x="20196" y="4429"/>
                    <a:pt x="30888" y="0"/>
                    <a:pt x="42037" y="0"/>
                  </a:cubicBezTo>
                  <a:close/>
                </a:path>
              </a:pathLst>
            </a:custGeom>
            <a:blipFill>
              <a:blip r:embed="rId4"/>
              <a:stretch>
                <a:fillRect l="-75136" t="0" r="-16877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50652" y="3132575"/>
            <a:ext cx="6188862" cy="2961051"/>
            <a:chOff x="0" y="0"/>
            <a:chExt cx="1629988" cy="779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0652" y="6380949"/>
            <a:ext cx="6188862" cy="2961051"/>
            <a:chOff x="0" y="0"/>
            <a:chExt cx="1629988" cy="7798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48485" y="3132575"/>
            <a:ext cx="6188862" cy="2961051"/>
            <a:chOff x="0" y="0"/>
            <a:chExt cx="1629988" cy="779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548485" y="6380949"/>
            <a:ext cx="6188862" cy="2961051"/>
            <a:chOff x="0" y="0"/>
            <a:chExt cx="1629988" cy="779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29988" cy="779865"/>
            </a:xfrm>
            <a:custGeom>
              <a:avLst/>
              <a:gdLst/>
              <a:ahLst/>
              <a:cxnLst/>
              <a:rect r="r" b="b" t="t" l="l"/>
              <a:pathLst>
                <a:path h="779865" w="1629988">
                  <a:moveTo>
                    <a:pt x="25019" y="0"/>
                  </a:moveTo>
                  <a:lnTo>
                    <a:pt x="1604970" y="0"/>
                  </a:lnTo>
                  <a:cubicBezTo>
                    <a:pt x="1611605" y="0"/>
                    <a:pt x="1617969" y="2636"/>
                    <a:pt x="1622661" y="7328"/>
                  </a:cubicBezTo>
                  <a:cubicBezTo>
                    <a:pt x="1627353" y="12020"/>
                    <a:pt x="1629988" y="18383"/>
                    <a:pt x="1629988" y="25019"/>
                  </a:cubicBezTo>
                  <a:lnTo>
                    <a:pt x="1629988" y="754846"/>
                  </a:lnTo>
                  <a:cubicBezTo>
                    <a:pt x="1629988" y="761482"/>
                    <a:pt x="1627353" y="767845"/>
                    <a:pt x="1622661" y="772537"/>
                  </a:cubicBezTo>
                  <a:cubicBezTo>
                    <a:pt x="1617969" y="777229"/>
                    <a:pt x="1611605" y="779865"/>
                    <a:pt x="1604970" y="779865"/>
                  </a:cubicBezTo>
                  <a:lnTo>
                    <a:pt x="25019" y="779865"/>
                  </a:lnTo>
                  <a:cubicBezTo>
                    <a:pt x="18383" y="779865"/>
                    <a:pt x="12020" y="777229"/>
                    <a:pt x="7328" y="772537"/>
                  </a:cubicBezTo>
                  <a:cubicBezTo>
                    <a:pt x="2636" y="767845"/>
                    <a:pt x="0" y="761482"/>
                    <a:pt x="0" y="754846"/>
                  </a:cubicBezTo>
                  <a:lnTo>
                    <a:pt x="0" y="25019"/>
                  </a:lnTo>
                  <a:cubicBezTo>
                    <a:pt x="0" y="18383"/>
                    <a:pt x="2636" y="12020"/>
                    <a:pt x="7328" y="7328"/>
                  </a:cubicBezTo>
                  <a:cubicBezTo>
                    <a:pt x="12020" y="2636"/>
                    <a:pt x="18383" y="0"/>
                    <a:pt x="250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29988" cy="817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44302" y="4112215"/>
            <a:ext cx="5445149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Blockchain transparency,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Cost efficiency,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Remote work demand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4302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Strength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5413" y="945000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SWOT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4302" y="7360589"/>
            <a:ext cx="565470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Rising blockchain adoption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Dissatisfaction with traditional platforms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4302" y="6751365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Opportunity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42135" y="4112215"/>
            <a:ext cx="544514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Technical onboarding challenges,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Initial user base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42135" y="3502991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Weakness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42135" y="7360589"/>
            <a:ext cx="544514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Regulatory uncertainty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Competition from established players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42135" y="6751365"/>
            <a:ext cx="544514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Threat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223014">
            <a:off x="10390308" y="-61853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461803"/>
            <a:ext cx="16230600" cy="650410"/>
            <a:chOff x="0" y="0"/>
            <a:chExt cx="4274726" cy="171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71301"/>
            </a:xfrm>
            <a:custGeom>
              <a:avLst/>
              <a:gdLst/>
              <a:ahLst/>
              <a:cxnLst/>
              <a:rect r="r" b="b" t="t" l="l"/>
              <a:pathLst>
                <a:path h="171301" w="427472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2682"/>
                  </a:lnTo>
                  <a:cubicBezTo>
                    <a:pt x="4274726" y="158488"/>
                    <a:pt x="4261912" y="171301"/>
                    <a:pt x="4246106" y="171301"/>
                  </a:cubicBezTo>
                  <a:lnTo>
                    <a:pt x="28620" y="171301"/>
                  </a:lnTo>
                  <a:cubicBezTo>
                    <a:pt x="12813" y="171301"/>
                    <a:pt x="0" y="158488"/>
                    <a:pt x="0" y="142682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85842" y="4581384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5" y="0"/>
                </a:lnTo>
                <a:lnTo>
                  <a:pt x="408165" y="411249"/>
                </a:lnTo>
                <a:lnTo>
                  <a:pt x="0" y="41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38189" y="4552655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5" y="0"/>
                </a:lnTo>
                <a:lnTo>
                  <a:pt x="408165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70158" y="4552655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46368" y="4552655"/>
            <a:ext cx="408164" cy="411249"/>
          </a:xfrm>
          <a:custGeom>
            <a:avLst/>
            <a:gdLst/>
            <a:ahLst/>
            <a:cxnLst/>
            <a:rect r="r" b="b" t="t" l="l"/>
            <a:pathLst>
              <a:path h="411249" w="408164">
                <a:moveTo>
                  <a:pt x="0" y="0"/>
                </a:moveTo>
                <a:lnTo>
                  <a:pt x="408164" y="0"/>
                </a:lnTo>
                <a:lnTo>
                  <a:pt x="408164" y="411248"/>
                </a:lnTo>
                <a:lnTo>
                  <a:pt x="0" y="41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85361" y="2401896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1" y="0"/>
                </a:lnTo>
                <a:lnTo>
                  <a:pt x="650411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6004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Months 1–3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3411" y="6261874"/>
            <a:ext cx="3253027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Planning and platform development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299706"/>
            <a:ext cx="5717469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b="true" sz="64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TIMELINE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3205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4–6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99461" y="6261874"/>
            <a:ext cx="3253027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MVP with smart contracts and profile creation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810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7–9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5512" y="6261874"/>
            <a:ext cx="3253027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Beta launch with dispute resolution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04155" y="5540838"/>
            <a:ext cx="322043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10–12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71562" y="6261874"/>
            <a:ext cx="325302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Official launch and scaling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7116894" y="-328376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10612">
            <a:off x="15236894" y="3514366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08890" y="7034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703495"/>
            <a:ext cx="15338748" cy="724509"/>
            <a:chOff x="0" y="0"/>
            <a:chExt cx="4039835" cy="1908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39835" cy="190817"/>
            </a:xfrm>
            <a:custGeom>
              <a:avLst/>
              <a:gdLst/>
              <a:ahLst/>
              <a:cxnLst/>
              <a:rect r="r" b="b" t="t" l="l"/>
              <a:pathLst>
                <a:path h="190817" w="4039835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60533"/>
                  </a:lnTo>
                  <a:cubicBezTo>
                    <a:pt x="4039835" y="177259"/>
                    <a:pt x="4026276" y="190817"/>
                    <a:pt x="4009551" y="190817"/>
                  </a:cubicBezTo>
                  <a:lnTo>
                    <a:pt x="30284" y="190817"/>
                  </a:lnTo>
                  <a:cubicBezTo>
                    <a:pt x="13559" y="190817"/>
                    <a:pt x="0" y="177259"/>
                    <a:pt x="0" y="160533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039835" cy="257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System Flow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1607" y="4641287"/>
            <a:ext cx="3075358" cy="1929088"/>
          </a:xfrm>
          <a:custGeom>
            <a:avLst/>
            <a:gdLst/>
            <a:ahLst/>
            <a:cxnLst/>
            <a:rect r="r" b="b" t="t" l="l"/>
            <a:pathLst>
              <a:path h="1929088" w="3075358">
                <a:moveTo>
                  <a:pt x="0" y="0"/>
                </a:moveTo>
                <a:lnTo>
                  <a:pt x="3075358" y="0"/>
                </a:lnTo>
                <a:lnTo>
                  <a:pt x="3075358" y="1929088"/>
                </a:lnTo>
                <a:lnTo>
                  <a:pt x="0" y="192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58173" y="4641287"/>
            <a:ext cx="3075358" cy="1929088"/>
          </a:xfrm>
          <a:custGeom>
            <a:avLst/>
            <a:gdLst/>
            <a:ahLst/>
            <a:cxnLst/>
            <a:rect r="r" b="b" t="t" l="l"/>
            <a:pathLst>
              <a:path h="1929088" w="3075358">
                <a:moveTo>
                  <a:pt x="0" y="0"/>
                </a:moveTo>
                <a:lnTo>
                  <a:pt x="3075358" y="0"/>
                </a:lnTo>
                <a:lnTo>
                  <a:pt x="3075358" y="1929088"/>
                </a:lnTo>
                <a:lnTo>
                  <a:pt x="0" y="192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37569" y="4641287"/>
            <a:ext cx="3075358" cy="1929088"/>
          </a:xfrm>
          <a:custGeom>
            <a:avLst/>
            <a:gdLst/>
            <a:ahLst/>
            <a:cxnLst/>
            <a:rect r="r" b="b" t="t" l="l"/>
            <a:pathLst>
              <a:path h="1929088" w="3075358">
                <a:moveTo>
                  <a:pt x="0" y="0"/>
                </a:moveTo>
                <a:lnTo>
                  <a:pt x="3075358" y="0"/>
                </a:lnTo>
                <a:lnTo>
                  <a:pt x="3075358" y="1929088"/>
                </a:lnTo>
                <a:lnTo>
                  <a:pt x="0" y="192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19286" y="4641287"/>
            <a:ext cx="3075358" cy="1929088"/>
          </a:xfrm>
          <a:custGeom>
            <a:avLst/>
            <a:gdLst/>
            <a:ahLst/>
            <a:cxnLst/>
            <a:rect r="r" b="b" t="t" l="l"/>
            <a:pathLst>
              <a:path h="1929088" w="3075358">
                <a:moveTo>
                  <a:pt x="0" y="0"/>
                </a:moveTo>
                <a:lnTo>
                  <a:pt x="3075358" y="0"/>
                </a:lnTo>
                <a:lnTo>
                  <a:pt x="3075358" y="1929088"/>
                </a:lnTo>
                <a:lnTo>
                  <a:pt x="0" y="192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33531" y="4641287"/>
            <a:ext cx="3075358" cy="1929088"/>
          </a:xfrm>
          <a:custGeom>
            <a:avLst/>
            <a:gdLst/>
            <a:ahLst/>
            <a:cxnLst/>
            <a:rect r="r" b="b" t="t" l="l"/>
            <a:pathLst>
              <a:path h="1929088" w="3075358">
                <a:moveTo>
                  <a:pt x="0" y="0"/>
                </a:moveTo>
                <a:lnTo>
                  <a:pt x="3075359" y="0"/>
                </a:lnTo>
                <a:lnTo>
                  <a:pt x="3075359" y="1929088"/>
                </a:lnTo>
                <a:lnTo>
                  <a:pt x="0" y="192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5375" y="6986934"/>
            <a:ext cx="2398385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Users interact with the platform via the web/mobile app.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89854" y="2624527"/>
            <a:ext cx="2934222" cy="201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Facilitates communication between the frontend, blockchain,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AI systems.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3038" y="6986934"/>
            <a:ext cx="3806029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Executes smart contracts for transactions, agreements, and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governance.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99067" y="2806137"/>
            <a:ext cx="279357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AI-powered matching and decentralized storage.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80343" y="6830117"/>
            <a:ext cx="2687105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Managed through DAO, ensuring decentralized control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3991" y="5095875"/>
            <a:ext cx="197976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Frontend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Interaction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72409" y="5195621"/>
            <a:ext cx="1509715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API Gateway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47377" y="5195621"/>
            <a:ext cx="2765551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Blockchain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Network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36902" y="5095875"/>
            <a:ext cx="1975007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Off-Chain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Services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74506" y="5095875"/>
            <a:ext cx="1718614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Governance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Layer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2633" y="2156491"/>
            <a:ext cx="5974017" cy="5974017"/>
          </a:xfrm>
          <a:custGeom>
            <a:avLst/>
            <a:gdLst/>
            <a:ahLst/>
            <a:cxnLst/>
            <a:rect r="r" b="b" t="t" l="l"/>
            <a:pathLst>
              <a:path h="5974017" w="5974017">
                <a:moveTo>
                  <a:pt x="0" y="0"/>
                </a:moveTo>
                <a:lnTo>
                  <a:pt x="5974017" y="0"/>
                </a:lnTo>
                <a:lnTo>
                  <a:pt x="5974017" y="5974018"/>
                </a:lnTo>
                <a:lnTo>
                  <a:pt x="0" y="5974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028700" y="5143500"/>
            <a:ext cx="954393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19175" y="3808727"/>
            <a:ext cx="6492240" cy="114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CONCLUSION...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5044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73813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8665" y="9258300"/>
            <a:ext cx="428625" cy="428625"/>
          </a:xfrm>
          <a:custGeom>
            <a:avLst/>
            <a:gdLst/>
            <a:ahLst/>
            <a:cxnLst/>
            <a:rect r="r" b="b" t="t" l="l"/>
            <a:pathLst>
              <a:path h="428625" w="428625">
                <a:moveTo>
                  <a:pt x="0" y="0"/>
                </a:moveTo>
                <a:lnTo>
                  <a:pt x="428625" y="0"/>
                </a:lnTo>
                <a:lnTo>
                  <a:pt x="428625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Freelinked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8665" y="7119480"/>
            <a:ext cx="609669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Presented by </a:t>
            </a:r>
            <a:r>
              <a:rPr lang="en-US" b="true" sz="3200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Group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9481" y="9244648"/>
            <a:ext cx="357214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www.freelinked.com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3888" y="9244648"/>
            <a:ext cx="372592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hello@freelinked.com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51260" y="9244648"/>
            <a:ext cx="431699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IIIT Lucknow, CG city, 226002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131658" y="2014642"/>
            <a:ext cx="8024683" cy="146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MEET OUR TEAM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501200" y="162975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66321" y="162975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31441" y="162975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466067" y="3670577"/>
            <a:ext cx="1877491" cy="1593706"/>
            <a:chOff x="0" y="0"/>
            <a:chExt cx="6353786" cy="53934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3786" cy="5393404"/>
            </a:xfrm>
            <a:custGeom>
              <a:avLst/>
              <a:gdLst/>
              <a:ahLst/>
              <a:cxnLst/>
              <a:rect r="r" b="b" t="t" l="l"/>
              <a:pathLst>
                <a:path h="5393404" w="6353786">
                  <a:moveTo>
                    <a:pt x="0" y="5393404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5393404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466067" y="3819375"/>
            <a:ext cx="3049503" cy="2889816"/>
            <a:chOff x="0" y="0"/>
            <a:chExt cx="6353786" cy="6021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5"/>
              <a:stretch>
                <a:fillRect l="-5879" t="-7800" r="-587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035563" y="3670577"/>
            <a:ext cx="1877491" cy="1593706"/>
            <a:chOff x="0" y="0"/>
            <a:chExt cx="6353786" cy="53934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3786" cy="5393404"/>
            </a:xfrm>
            <a:custGeom>
              <a:avLst/>
              <a:gdLst/>
              <a:ahLst/>
              <a:cxnLst/>
              <a:rect r="r" b="b" t="t" l="l"/>
              <a:pathLst>
                <a:path h="5393404" w="6353786">
                  <a:moveTo>
                    <a:pt x="0" y="5393404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5393404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1035563" y="3819375"/>
            <a:ext cx="3049503" cy="2889816"/>
            <a:chOff x="0" y="0"/>
            <a:chExt cx="6353786" cy="6021070"/>
          </a:xfrm>
        </p:grpSpPr>
        <p:sp>
          <p:nvSpPr>
            <p:cNvPr name="Freeform 17" id="17"/>
            <p:cNvSpPr/>
            <p:nvPr/>
          </p:nvSpPr>
          <p:spPr>
            <a:xfrm flipH="false" flipV="false" rot="72000">
              <a:off x="63745" y="-65872"/>
              <a:ext cx="6226297" cy="6152813"/>
            </a:xfrm>
            <a:custGeom>
              <a:avLst/>
              <a:gdLst/>
              <a:ahLst/>
              <a:cxnLst/>
              <a:rect r="r" b="b" t="t" l="l"/>
              <a:pathLst>
                <a:path h="6152813" w="6226297">
                  <a:moveTo>
                    <a:pt x="0" y="6152814"/>
                  </a:moveTo>
                  <a:lnTo>
                    <a:pt x="612082" y="117601"/>
                  </a:lnTo>
                  <a:lnTo>
                    <a:pt x="6226297" y="0"/>
                  </a:lnTo>
                  <a:lnTo>
                    <a:pt x="5614214" y="6035213"/>
                  </a:lnTo>
                  <a:close/>
                </a:path>
              </a:pathLst>
            </a:custGeom>
            <a:blipFill>
              <a:blip r:embed="rId6"/>
              <a:stretch>
                <a:fillRect l="-39934" t="-8188" r="-20992" b="-108943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619248" y="3670577"/>
            <a:ext cx="1877491" cy="1593706"/>
            <a:chOff x="0" y="0"/>
            <a:chExt cx="6353786" cy="53934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3786" cy="5393404"/>
            </a:xfrm>
            <a:custGeom>
              <a:avLst/>
              <a:gdLst/>
              <a:ahLst/>
              <a:cxnLst/>
              <a:rect r="r" b="b" t="t" l="l"/>
              <a:pathLst>
                <a:path h="5393404" w="6353786">
                  <a:moveTo>
                    <a:pt x="0" y="5393404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5393404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619248" y="3819375"/>
            <a:ext cx="3049503" cy="2889816"/>
            <a:chOff x="0" y="0"/>
            <a:chExt cx="6353786" cy="60210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7"/>
              <a:stretch>
                <a:fillRect l="0" t="-2762" r="0" b="-2762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4198270" y="3670577"/>
            <a:ext cx="1877491" cy="1593706"/>
            <a:chOff x="0" y="0"/>
            <a:chExt cx="6353786" cy="539340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3786" cy="5393404"/>
            </a:xfrm>
            <a:custGeom>
              <a:avLst/>
              <a:gdLst/>
              <a:ahLst/>
              <a:cxnLst/>
              <a:rect r="r" b="b" t="t" l="l"/>
              <a:pathLst>
                <a:path h="5393404" w="6353786">
                  <a:moveTo>
                    <a:pt x="0" y="5393404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5393404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4198270" y="3819375"/>
            <a:ext cx="3049503" cy="2889816"/>
            <a:chOff x="0" y="0"/>
            <a:chExt cx="6353786" cy="60210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8"/>
              <a:stretch>
                <a:fillRect l="0" t="-43914" r="0" b="-43914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67767" y="3670577"/>
            <a:ext cx="1877491" cy="1593706"/>
            <a:chOff x="0" y="0"/>
            <a:chExt cx="6353786" cy="539340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3786" cy="5393404"/>
            </a:xfrm>
            <a:custGeom>
              <a:avLst/>
              <a:gdLst/>
              <a:ahLst/>
              <a:cxnLst/>
              <a:rect r="r" b="b" t="t" l="l"/>
              <a:pathLst>
                <a:path h="5393404" w="6353786">
                  <a:moveTo>
                    <a:pt x="0" y="5393404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5393404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767767" y="3819375"/>
            <a:ext cx="3049503" cy="2889816"/>
            <a:chOff x="0" y="0"/>
            <a:chExt cx="6353786" cy="60210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3786" cy="6021070"/>
            </a:xfrm>
            <a:custGeom>
              <a:avLst/>
              <a:gdLst/>
              <a:ahLst/>
              <a:cxnLst/>
              <a:rect r="r" b="b" t="t" l="l"/>
              <a:pathLst>
                <a:path h="6021070" w="6353786">
                  <a:moveTo>
                    <a:pt x="0" y="6021070"/>
                  </a:moveTo>
                  <a:lnTo>
                    <a:pt x="738340" y="0"/>
                  </a:lnTo>
                  <a:lnTo>
                    <a:pt x="6353786" y="0"/>
                  </a:lnTo>
                  <a:lnTo>
                    <a:pt x="5615446" y="6021070"/>
                  </a:lnTo>
                  <a:close/>
                </a:path>
              </a:pathLst>
            </a:custGeom>
            <a:blipFill>
              <a:blip r:embed="rId9"/>
              <a:stretch>
                <a:fillRect l="-59672" t="-94452" r="-54947" b="-106426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4623058" y="7029187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Sharath Chandra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92555" y="7029187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Utkarsh Kumar Pandey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76240" y="7029187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Mani Raj Gupta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355262" y="7029187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Sakshi Shukla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4759" y="7029187"/>
            <a:ext cx="273552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12F1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Harsh Pandey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7767" y="7507976"/>
            <a:ext cx="304950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MBA (Digital Business)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MDB23019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188745" y="7441301"/>
            <a:ext cx="304950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MBA (Digital Business)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MDB23007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05060" y="7441301"/>
            <a:ext cx="304950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Btech(Computer Science)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LCS2021037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035563" y="7507976"/>
            <a:ext cx="304950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MBA (Digital Business)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MDB2030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466067" y="7441301"/>
            <a:ext cx="3049503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Btech(Computer Science)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LCS2021027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1420" y="1028700"/>
            <a:ext cx="5518192" cy="8229600"/>
          </a:xfrm>
          <a:custGeom>
            <a:avLst/>
            <a:gdLst/>
            <a:ahLst/>
            <a:cxnLst/>
            <a:rect r="r" b="b" t="t" l="l"/>
            <a:pathLst>
              <a:path h="8229600" w="5518192">
                <a:moveTo>
                  <a:pt x="0" y="0"/>
                </a:moveTo>
                <a:lnTo>
                  <a:pt x="5518192" y="0"/>
                </a:lnTo>
                <a:lnTo>
                  <a:pt x="55181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2368" y="2686209"/>
            <a:ext cx="5049917" cy="380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Meet </a:t>
            </a:r>
          </a:p>
          <a:p>
            <a:pPr algn="ctr">
              <a:lnSpc>
                <a:spcPts val="19743"/>
              </a:lnSpc>
              <a:spcBef>
                <a:spcPct val="0"/>
              </a:spcBef>
            </a:pPr>
            <a:r>
              <a:rPr lang="en-US" sz="1410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Mona</a:t>
            </a:r>
            <a:r>
              <a:rPr lang="en-US" sz="1410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51420" y="9464204"/>
            <a:ext cx="551092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photo from internet.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78290"/>
            <a:ext cx="16795811" cy="9241960"/>
            <a:chOff x="0" y="0"/>
            <a:chExt cx="4423588" cy="24340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3588" cy="2434097"/>
            </a:xfrm>
            <a:custGeom>
              <a:avLst/>
              <a:gdLst/>
              <a:ahLst/>
              <a:cxnLst/>
              <a:rect r="r" b="b" t="t" l="l"/>
              <a:pathLst>
                <a:path h="2434097" w="4423588">
                  <a:moveTo>
                    <a:pt x="9219" y="0"/>
                  </a:moveTo>
                  <a:lnTo>
                    <a:pt x="4414369" y="0"/>
                  </a:lnTo>
                  <a:cubicBezTo>
                    <a:pt x="4416814" y="0"/>
                    <a:pt x="4419159" y="971"/>
                    <a:pt x="4420888" y="2700"/>
                  </a:cubicBezTo>
                  <a:cubicBezTo>
                    <a:pt x="4422617" y="4429"/>
                    <a:pt x="4423588" y="6774"/>
                    <a:pt x="4423588" y="9219"/>
                  </a:cubicBezTo>
                  <a:lnTo>
                    <a:pt x="4423588" y="2424878"/>
                  </a:lnTo>
                  <a:cubicBezTo>
                    <a:pt x="4423588" y="2427323"/>
                    <a:pt x="4422617" y="2429668"/>
                    <a:pt x="4420888" y="2431396"/>
                  </a:cubicBezTo>
                  <a:cubicBezTo>
                    <a:pt x="4419159" y="2433125"/>
                    <a:pt x="4416814" y="2434097"/>
                    <a:pt x="4414369" y="2434097"/>
                  </a:cubicBezTo>
                  <a:lnTo>
                    <a:pt x="9219" y="2434097"/>
                  </a:lnTo>
                  <a:cubicBezTo>
                    <a:pt x="6774" y="2434097"/>
                    <a:pt x="4429" y="2433125"/>
                    <a:pt x="2700" y="2431396"/>
                  </a:cubicBezTo>
                  <a:cubicBezTo>
                    <a:pt x="971" y="2429668"/>
                    <a:pt x="0" y="2427323"/>
                    <a:pt x="0" y="2424878"/>
                  </a:cubicBezTo>
                  <a:lnTo>
                    <a:pt x="0" y="9219"/>
                  </a:lnTo>
                  <a:cubicBezTo>
                    <a:pt x="0" y="6774"/>
                    <a:pt x="971" y="4429"/>
                    <a:pt x="2700" y="2700"/>
                  </a:cubicBezTo>
                  <a:cubicBezTo>
                    <a:pt x="4429" y="971"/>
                    <a:pt x="6774" y="0"/>
                    <a:pt x="92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23588" cy="2472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18795" y="980599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12631" y="3505086"/>
            <a:ext cx="7419378" cy="5448605"/>
          </a:xfrm>
          <a:custGeom>
            <a:avLst/>
            <a:gdLst/>
            <a:ahLst/>
            <a:cxnLst/>
            <a:rect r="r" b="b" t="t" l="l"/>
            <a:pathLst>
              <a:path h="5448605" w="7419378">
                <a:moveTo>
                  <a:pt x="0" y="0"/>
                </a:moveTo>
                <a:lnTo>
                  <a:pt x="7419378" y="0"/>
                </a:lnTo>
                <a:lnTo>
                  <a:pt x="7419378" y="5448606"/>
                </a:lnTo>
                <a:lnTo>
                  <a:pt x="0" y="5448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37741" y="4781550"/>
            <a:ext cx="9267604" cy="354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7249"/>
              </a:lnSpc>
              <a:buFont typeface="Arial"/>
              <a:buChar char="•"/>
            </a:pPr>
            <a:r>
              <a:rPr lang="en-US" sz="2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High fees (up to 20%)</a:t>
            </a:r>
          </a:p>
          <a:p>
            <a:pPr algn="l" marL="626109" indent="-313054" lvl="1">
              <a:lnSpc>
                <a:spcPts val="7249"/>
              </a:lnSpc>
              <a:buFont typeface="Arial"/>
              <a:buChar char="•"/>
            </a:pPr>
            <a:r>
              <a:rPr lang="en-US" sz="2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Payment delays</a:t>
            </a:r>
          </a:p>
          <a:p>
            <a:pPr algn="l" marL="626109" indent="-313054" lvl="1">
              <a:lnSpc>
                <a:spcPts val="7249"/>
              </a:lnSpc>
              <a:buFont typeface="Arial"/>
              <a:buChar char="•"/>
            </a:pPr>
            <a:r>
              <a:rPr lang="en-US" sz="2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Lack of transparency</a:t>
            </a:r>
          </a:p>
          <a:p>
            <a:pPr algn="l" marL="626109" indent="-313054" lvl="1">
              <a:lnSpc>
                <a:spcPts val="7249"/>
              </a:lnSpc>
              <a:buFont typeface="Arial"/>
              <a:buChar char="•"/>
            </a:pPr>
            <a:r>
              <a:rPr lang="en-US" sz="28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Centralized control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59608" y="2278709"/>
            <a:ext cx="9044852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8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1437" y="3846760"/>
            <a:ext cx="7461194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Challenges in Existing Platforms: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0390" y="1557184"/>
            <a:ext cx="16887221" cy="8021430"/>
          </a:xfrm>
          <a:custGeom>
            <a:avLst/>
            <a:gdLst/>
            <a:ahLst/>
            <a:cxnLst/>
            <a:rect r="r" b="b" t="t" l="l"/>
            <a:pathLst>
              <a:path h="8021430" w="16887221">
                <a:moveTo>
                  <a:pt x="0" y="0"/>
                </a:moveTo>
                <a:lnTo>
                  <a:pt x="16887220" y="0"/>
                </a:lnTo>
                <a:lnTo>
                  <a:pt x="16887220" y="8021430"/>
                </a:lnTo>
                <a:lnTo>
                  <a:pt x="0" y="8021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64868" y="604837"/>
            <a:ext cx="5158264" cy="76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Current Value Chain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791" y="1657553"/>
            <a:ext cx="17638417" cy="8229600"/>
          </a:xfrm>
          <a:custGeom>
            <a:avLst/>
            <a:gdLst/>
            <a:ahLst/>
            <a:cxnLst/>
            <a:rect r="r" b="b" t="t" l="l"/>
            <a:pathLst>
              <a:path h="8229600" w="17638417">
                <a:moveTo>
                  <a:pt x="0" y="0"/>
                </a:moveTo>
                <a:lnTo>
                  <a:pt x="17638418" y="0"/>
                </a:lnTo>
                <a:lnTo>
                  <a:pt x="176384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68" r="0" b="-22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3827" y="604837"/>
            <a:ext cx="5620345" cy="76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Proposed Value Chain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414" y="1920068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0997" y="2456061"/>
            <a:ext cx="6823913" cy="839660"/>
            <a:chOff x="0" y="0"/>
            <a:chExt cx="1797245" cy="2211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30997" y="3489505"/>
            <a:ext cx="6823913" cy="2112056"/>
            <a:chOff x="0" y="0"/>
            <a:chExt cx="1797245" cy="556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50446" y="2645563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33090" y="2456061"/>
            <a:ext cx="6823913" cy="839660"/>
            <a:chOff x="0" y="0"/>
            <a:chExt cx="1797245" cy="2211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33090" y="3489505"/>
            <a:ext cx="6823913" cy="2112056"/>
            <a:chOff x="0" y="0"/>
            <a:chExt cx="1797245" cy="5562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30997" y="6287361"/>
            <a:ext cx="6823913" cy="839660"/>
            <a:chOff x="0" y="0"/>
            <a:chExt cx="1797245" cy="2211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830997" y="7320805"/>
            <a:ext cx="6823913" cy="2112056"/>
            <a:chOff x="0" y="0"/>
            <a:chExt cx="1797245" cy="5562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950446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633090" y="6287361"/>
            <a:ext cx="6823913" cy="839660"/>
            <a:chOff x="0" y="0"/>
            <a:chExt cx="1797245" cy="2211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33090" y="7320805"/>
            <a:ext cx="6823913" cy="2112056"/>
            <a:chOff x="0" y="0"/>
            <a:chExt cx="1797245" cy="5562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753800" y="6476864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306861" y="2631416"/>
            <a:ext cx="464895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DECENTRALIZED PLATFORM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06861" y="3921011"/>
            <a:ext cx="587218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Peer-to-peer interactions without intermediaries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25413" y="732618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08954" y="26314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SMART CONTRACTS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08954" y="3921011"/>
            <a:ext cx="587218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Transparent agreements and automated escrow payments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06861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COST EFFICIENCY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97336" y="7591425"/>
            <a:ext cx="587218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Fees reduced to 5–7% from 20%. Direct payments using crypto or stablecoins.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08954" y="6462716"/>
            <a:ext cx="38541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IMMUTABLE RECORDS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108954" y="7752311"/>
            <a:ext cx="587218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Secure profiles, project history, and reviews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5778461" y="263832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10336">
            <a:off x="12309310" y="-684563"/>
            <a:ext cx="7679102" cy="8229600"/>
          </a:xfrm>
          <a:custGeom>
            <a:avLst/>
            <a:gdLst/>
            <a:ahLst/>
            <a:cxnLst/>
            <a:rect r="r" b="b" t="t" l="l"/>
            <a:pathLst>
              <a:path h="8229600" w="7679102">
                <a:moveTo>
                  <a:pt x="0" y="0"/>
                </a:moveTo>
                <a:lnTo>
                  <a:pt x="7679101" y="0"/>
                </a:lnTo>
                <a:lnTo>
                  <a:pt x="76791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75554">
            <a:off x="487802" y="5067300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0" y="0"/>
                </a:lnTo>
                <a:lnTo>
                  <a:pt x="54134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45219" y="1757780"/>
            <a:ext cx="10892776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Regulatory Bodies that we’ll be concerned with: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04032" y="2912057"/>
            <a:ext cx="7997071" cy="405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5653" indent="-357827" lvl="1">
              <a:lnSpc>
                <a:spcPts val="8286"/>
              </a:lnSpc>
              <a:buFont typeface="Arial"/>
              <a:buChar char="•"/>
            </a:pPr>
            <a:r>
              <a:rPr lang="en-US" sz="331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Reserve Bank Of India</a:t>
            </a:r>
          </a:p>
          <a:p>
            <a:pPr algn="just" marL="715653" indent="-357827" lvl="1">
              <a:lnSpc>
                <a:spcPts val="8286"/>
              </a:lnSpc>
              <a:buFont typeface="Arial"/>
              <a:buChar char="•"/>
            </a:pPr>
            <a:r>
              <a:rPr lang="en-US" sz="331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Securities and Exchange Board Of India</a:t>
            </a:r>
          </a:p>
          <a:p>
            <a:pPr algn="just" marL="715653" indent="-357827" lvl="1">
              <a:lnSpc>
                <a:spcPts val="8286"/>
              </a:lnSpc>
              <a:buFont typeface="Arial"/>
              <a:buChar char="•"/>
            </a:pPr>
            <a:r>
              <a:rPr lang="en-US" sz="331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Min. Of Electronics and IT</a:t>
            </a:r>
          </a:p>
          <a:p>
            <a:pPr algn="just" marL="715653" indent="-357827" lvl="1">
              <a:lnSpc>
                <a:spcPts val="8286"/>
              </a:lnSpc>
              <a:buFont typeface="Arial"/>
              <a:buChar char="•"/>
            </a:pPr>
            <a:r>
              <a:rPr lang="en-US" sz="331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Income Tax Department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9496">
            <a:off x="-5091968" y="-1340368"/>
            <a:ext cx="11026567" cy="7966695"/>
          </a:xfrm>
          <a:custGeom>
            <a:avLst/>
            <a:gdLst/>
            <a:ahLst/>
            <a:cxnLst/>
            <a:rect r="r" b="b" t="t" l="l"/>
            <a:pathLst>
              <a:path h="7966695" w="11026567">
                <a:moveTo>
                  <a:pt x="0" y="0"/>
                </a:moveTo>
                <a:lnTo>
                  <a:pt x="11026567" y="0"/>
                </a:lnTo>
                <a:lnTo>
                  <a:pt x="11026567" y="7966695"/>
                </a:lnTo>
                <a:lnTo>
                  <a:pt x="0" y="7966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932795"/>
            <a:ext cx="8010208" cy="1024635"/>
            <a:chOff x="0" y="0"/>
            <a:chExt cx="2109684" cy="269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9685" cy="269863"/>
            </a:xfrm>
            <a:custGeom>
              <a:avLst/>
              <a:gdLst/>
              <a:ahLst/>
              <a:cxnLst/>
              <a:rect r="r" b="b" t="t" l="l"/>
              <a:pathLst>
                <a:path h="269863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967116">
            <a:off x="8691170" y="1377244"/>
            <a:ext cx="12892802" cy="9575242"/>
          </a:xfrm>
          <a:custGeom>
            <a:avLst/>
            <a:gdLst/>
            <a:ahLst/>
            <a:cxnLst/>
            <a:rect r="r" b="b" t="t" l="l"/>
            <a:pathLst>
              <a:path h="9575242" w="12892802">
                <a:moveTo>
                  <a:pt x="0" y="0"/>
                </a:moveTo>
                <a:lnTo>
                  <a:pt x="12892803" y="0"/>
                </a:lnTo>
                <a:lnTo>
                  <a:pt x="12892803" y="9575242"/>
                </a:lnTo>
                <a:lnTo>
                  <a:pt x="0" y="957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151214"/>
            <a:ext cx="8010208" cy="6297125"/>
            <a:chOff x="0" y="0"/>
            <a:chExt cx="2109684" cy="16585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34444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249092" y="932795"/>
            <a:ext cx="8010208" cy="1024635"/>
            <a:chOff x="0" y="0"/>
            <a:chExt cx="2109684" cy="2698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9685" cy="269863"/>
            </a:xfrm>
            <a:custGeom>
              <a:avLst/>
              <a:gdLst/>
              <a:ahLst/>
              <a:cxnLst/>
              <a:rect r="r" b="b" t="t" l="l"/>
              <a:pathLst>
                <a:path h="269863" w="2109685">
                  <a:moveTo>
                    <a:pt x="57990" y="0"/>
                  </a:moveTo>
                  <a:lnTo>
                    <a:pt x="2051694" y="0"/>
                  </a:lnTo>
                  <a:cubicBezTo>
                    <a:pt x="2067074" y="0"/>
                    <a:pt x="2081824" y="6110"/>
                    <a:pt x="2092700" y="16985"/>
                  </a:cubicBezTo>
                  <a:cubicBezTo>
                    <a:pt x="2103575" y="27860"/>
                    <a:pt x="2109685" y="42610"/>
                    <a:pt x="2109685" y="57990"/>
                  </a:cubicBezTo>
                  <a:lnTo>
                    <a:pt x="2109685" y="211872"/>
                  </a:lnTo>
                  <a:cubicBezTo>
                    <a:pt x="2109685" y="227252"/>
                    <a:pt x="2103575" y="242002"/>
                    <a:pt x="2092700" y="252878"/>
                  </a:cubicBezTo>
                  <a:cubicBezTo>
                    <a:pt x="2081824" y="263753"/>
                    <a:pt x="2067074" y="269863"/>
                    <a:pt x="2051694" y="269863"/>
                  </a:cubicBezTo>
                  <a:lnTo>
                    <a:pt x="57990" y="269863"/>
                  </a:lnTo>
                  <a:cubicBezTo>
                    <a:pt x="42610" y="269863"/>
                    <a:pt x="27860" y="263753"/>
                    <a:pt x="16985" y="252878"/>
                  </a:cubicBezTo>
                  <a:cubicBezTo>
                    <a:pt x="6110" y="242002"/>
                    <a:pt x="0" y="227252"/>
                    <a:pt x="0" y="211872"/>
                  </a:cubicBezTo>
                  <a:lnTo>
                    <a:pt x="0" y="57990"/>
                  </a:lnTo>
                  <a:cubicBezTo>
                    <a:pt x="0" y="42610"/>
                    <a:pt x="6110" y="27860"/>
                    <a:pt x="16985" y="16985"/>
                  </a:cubicBezTo>
                  <a:cubicBezTo>
                    <a:pt x="27860" y="6110"/>
                    <a:pt x="42610" y="0"/>
                    <a:pt x="5799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09684" cy="30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49092" y="2151214"/>
            <a:ext cx="8010208" cy="6297125"/>
            <a:chOff x="0" y="0"/>
            <a:chExt cx="2109684" cy="16585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85" cy="1658502"/>
            </a:xfrm>
            <a:custGeom>
              <a:avLst/>
              <a:gdLst/>
              <a:ahLst/>
              <a:cxnLst/>
              <a:rect r="r" b="b" t="t" l="l"/>
              <a:pathLst>
                <a:path h="1658502" w="2109685">
                  <a:moveTo>
                    <a:pt x="19330" y="0"/>
                  </a:moveTo>
                  <a:lnTo>
                    <a:pt x="2090354" y="0"/>
                  </a:lnTo>
                  <a:cubicBezTo>
                    <a:pt x="2101030" y="0"/>
                    <a:pt x="2109685" y="8654"/>
                    <a:pt x="2109685" y="19330"/>
                  </a:cubicBezTo>
                  <a:lnTo>
                    <a:pt x="2109685" y="1639172"/>
                  </a:lnTo>
                  <a:cubicBezTo>
                    <a:pt x="2109685" y="1644299"/>
                    <a:pt x="2107648" y="1649215"/>
                    <a:pt x="2104023" y="1652840"/>
                  </a:cubicBezTo>
                  <a:cubicBezTo>
                    <a:pt x="2100398" y="1656466"/>
                    <a:pt x="2095481" y="1658502"/>
                    <a:pt x="2090354" y="1658502"/>
                  </a:cubicBezTo>
                  <a:lnTo>
                    <a:pt x="19330" y="1658502"/>
                  </a:lnTo>
                  <a:cubicBezTo>
                    <a:pt x="14203" y="1658502"/>
                    <a:pt x="9287" y="1656466"/>
                    <a:pt x="5662" y="1652840"/>
                  </a:cubicBezTo>
                  <a:cubicBezTo>
                    <a:pt x="2037" y="1649215"/>
                    <a:pt x="0" y="1644299"/>
                    <a:pt x="0" y="1639172"/>
                  </a:cubicBezTo>
                  <a:lnTo>
                    <a:pt x="0" y="19330"/>
                  </a:lnTo>
                  <a:cubicBezTo>
                    <a:pt x="0" y="14203"/>
                    <a:pt x="2037" y="9287"/>
                    <a:pt x="5662" y="5662"/>
                  </a:cubicBezTo>
                  <a:cubicBezTo>
                    <a:pt x="9287" y="2037"/>
                    <a:pt x="14203" y="0"/>
                    <a:pt x="19330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84" cy="169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554836" y="1214785"/>
            <a:ext cx="457200" cy="460655"/>
          </a:xfrm>
          <a:custGeom>
            <a:avLst/>
            <a:gdLst/>
            <a:ahLst/>
            <a:cxnLst/>
            <a:rect r="r" b="b" t="t" l="l"/>
            <a:pathLst>
              <a:path h="460655" w="457200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608890" y="87037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8703795"/>
            <a:ext cx="15362208" cy="650410"/>
            <a:chOff x="0" y="0"/>
            <a:chExt cx="4046014" cy="1713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46014" cy="171301"/>
            </a:xfrm>
            <a:custGeom>
              <a:avLst/>
              <a:gdLst/>
              <a:ahLst/>
              <a:cxnLst/>
              <a:rect r="r" b="b" t="t" l="l"/>
              <a:pathLst>
                <a:path h="171301" w="4046014">
                  <a:moveTo>
                    <a:pt x="30238" y="0"/>
                  </a:moveTo>
                  <a:lnTo>
                    <a:pt x="4015776" y="0"/>
                  </a:lnTo>
                  <a:cubicBezTo>
                    <a:pt x="4032476" y="0"/>
                    <a:pt x="4046014" y="13538"/>
                    <a:pt x="4046014" y="30238"/>
                  </a:cubicBezTo>
                  <a:lnTo>
                    <a:pt x="4046014" y="141064"/>
                  </a:lnTo>
                  <a:cubicBezTo>
                    <a:pt x="4046014" y="149083"/>
                    <a:pt x="4042828" y="156774"/>
                    <a:pt x="4037157" y="162445"/>
                  </a:cubicBezTo>
                  <a:cubicBezTo>
                    <a:pt x="4031487" y="168116"/>
                    <a:pt x="4023796" y="171301"/>
                    <a:pt x="4015776" y="171301"/>
                  </a:cubicBezTo>
                  <a:lnTo>
                    <a:pt x="30238" y="171301"/>
                  </a:lnTo>
                  <a:cubicBezTo>
                    <a:pt x="22218" y="171301"/>
                    <a:pt x="14527" y="168116"/>
                    <a:pt x="8856" y="162445"/>
                  </a:cubicBezTo>
                  <a:cubicBezTo>
                    <a:pt x="3186" y="156774"/>
                    <a:pt x="0" y="149083"/>
                    <a:pt x="0" y="141064"/>
                  </a:cubicBezTo>
                  <a:lnTo>
                    <a:pt x="0" y="30238"/>
                  </a:lnTo>
                  <a:cubicBezTo>
                    <a:pt x="0" y="22218"/>
                    <a:pt x="3186" y="14527"/>
                    <a:pt x="8856" y="8856"/>
                  </a:cubicBezTo>
                  <a:cubicBezTo>
                    <a:pt x="14527" y="3186"/>
                    <a:pt x="22218" y="0"/>
                    <a:pt x="302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046014" cy="209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04564" y="1147297"/>
            <a:ext cx="6667955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REGULATORY SUPPORT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4564" y="2329030"/>
            <a:ext cx="7058480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Blockchain adoption in Government  and Enterprises: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Indian government has shown significant interest in blockchain technology for applications like land records, supply chain, and public distribution systems.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MeitY released a </a:t>
            </a:r>
            <a:r>
              <a:rPr lang="en-US" sz="2199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  <a:hlinkClick r:id="rId6" tooltip="https://www.meity.gov.in/writereaddata/files/National_BCT_Strategy.pdf"/>
              </a:rPr>
              <a:t>National Strategy on Blockchain</a:t>
            </a: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to encourage blockchain adoption in various sectors.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724956" y="1147297"/>
            <a:ext cx="666595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REGULATORY RESTRAINT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47946" y="2396611"/>
            <a:ext cx="7135490" cy="592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135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Cryptocurrency Taxation (Budget 2022):</a:t>
            </a:r>
          </a:p>
          <a:p>
            <a:pPr algn="l">
              <a:lnSpc>
                <a:spcPts val="2990"/>
              </a:lnSpc>
            </a:pPr>
            <a:r>
              <a:rPr lang="en-US" sz="213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2022 Indian Budget introduced a 30% tax on income from cryptocurrency and digital asset transactions and 1% Tax Deducted at Source (TDS) on transfers above specific thresholds.</a:t>
            </a:r>
          </a:p>
          <a:p>
            <a:pPr algn="l">
              <a:lnSpc>
                <a:spcPts val="2990"/>
              </a:lnSpc>
            </a:pPr>
          </a:p>
          <a:p>
            <a:pPr algn="l">
              <a:lnSpc>
                <a:spcPts val="2990"/>
              </a:lnSpc>
            </a:pPr>
            <a:r>
              <a:rPr lang="en-US" sz="2135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RBI’s Caution on Cryptocurrencies</a:t>
            </a:r>
          </a:p>
          <a:p>
            <a:pPr algn="l">
              <a:lnSpc>
                <a:spcPts val="2990"/>
              </a:lnSpc>
            </a:pPr>
            <a:r>
              <a:rPr lang="en-US" sz="213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Although blockchain is supported, the RBI remains cautious about cryptocurrencies, which could restrict the use of crypto payments on the marketplace.</a:t>
            </a:r>
          </a:p>
          <a:p>
            <a:pPr algn="l">
              <a:lnSpc>
                <a:spcPts val="2990"/>
              </a:lnSpc>
            </a:pPr>
          </a:p>
          <a:p>
            <a:pPr algn="l">
              <a:lnSpc>
                <a:spcPts val="2990"/>
              </a:lnSpc>
            </a:pPr>
            <a:r>
              <a:rPr lang="en-US" sz="2135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Absence of Comprehensive Crypto Regulation: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13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lack of clear guidelines on crypto-based businesses creates uncertainty for decentralized platforms. Legislative proposals, such as the Cryptocurrency and Regulation of Official Digital Currency Bill, have not yet been finalized.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59596" y="8850121"/>
            <a:ext cx="357759" cy="357759"/>
          </a:xfrm>
          <a:custGeom>
            <a:avLst/>
            <a:gdLst/>
            <a:ahLst/>
            <a:cxnLst/>
            <a:rect r="r" b="b" t="t" l="l"/>
            <a:pathLst>
              <a:path h="357759" w="357759">
                <a:moveTo>
                  <a:pt x="0" y="0"/>
                </a:moveTo>
                <a:lnTo>
                  <a:pt x="357759" y="0"/>
                </a:lnTo>
                <a:lnTo>
                  <a:pt x="357759" y="357759"/>
                </a:lnTo>
                <a:lnTo>
                  <a:pt x="0" y="357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838090" y="8830563"/>
            <a:ext cx="352062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Ingoude Company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04564" y="5242627"/>
            <a:ext cx="7058480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Reserve Bank of India’s Positive Approach to Blockchain: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RBI is also piloting a Central Bank Digital Currency (CBDC), showcasing its interest in blockchain-backed digital solutions. steps taken by the RBI such as a provision to combine CBDC QR codes with UPI QR codes and create single points of acceptance.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DAGZKb_cZP4</dc:identifier>
  <dcterms:modified xsi:type="dcterms:W3CDTF">2011-08-01T06:04:30Z</dcterms:modified>
  <cp:revision>1</cp:revision>
  <dc:title>FreeLinked</dc:title>
</cp:coreProperties>
</file>